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9"/>
  </p:notesMasterIdLst>
  <p:sldIdLst>
    <p:sldId id="257" r:id="rId4"/>
    <p:sldId id="361" r:id="rId5"/>
    <p:sldId id="258" r:id="rId6"/>
    <p:sldId id="286" r:id="rId7"/>
    <p:sldId id="390" r:id="rId8"/>
    <p:sldId id="291" r:id="rId10"/>
    <p:sldId id="391" r:id="rId11"/>
    <p:sldId id="392" r:id="rId12"/>
    <p:sldId id="394" r:id="rId13"/>
    <p:sldId id="395" r:id="rId14"/>
    <p:sldId id="396" r:id="rId15"/>
    <p:sldId id="397" r:id="rId16"/>
    <p:sldId id="403" r:id="rId17"/>
    <p:sldId id="399" r:id="rId18"/>
    <p:sldId id="400" r:id="rId19"/>
    <p:sldId id="401" r:id="rId20"/>
    <p:sldId id="402" r:id="rId21"/>
    <p:sldId id="405" r:id="rId22"/>
    <p:sldId id="398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6E1E"/>
    <a:srgbClr val="5F9909"/>
    <a:srgbClr val="C8DC6D"/>
    <a:srgbClr val="A4D227"/>
    <a:srgbClr val="648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-558" y="-96"/>
      </p:cViewPr>
      <p:guideLst>
        <p:guide orient="horz" pos="2178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亮亮图文旗舰店https://liangliangtuwen.tmall.c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tags" Target="../tags/tag2.xml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8631" y="1653181"/>
            <a:ext cx="4368883" cy="294521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>
            <a:off x="971884" y="3125788"/>
            <a:ext cx="496801" cy="642703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413818" y="1412558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413818" y="2144395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413818" y="2876233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413818" y="3608070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7" name="文本框 22"/>
          <p:cNvSpPr txBox="1">
            <a:spLocks noChangeArrowheads="1"/>
          </p:cNvSpPr>
          <p:nvPr/>
        </p:nvSpPr>
        <p:spPr bwMode="auto">
          <a:xfrm>
            <a:off x="6453505" y="1453833"/>
            <a:ext cx="466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文本框 23"/>
          <p:cNvSpPr txBox="1">
            <a:spLocks noChangeArrowheads="1"/>
          </p:cNvSpPr>
          <p:nvPr/>
        </p:nvSpPr>
        <p:spPr bwMode="auto">
          <a:xfrm>
            <a:off x="6453505" y="2185670"/>
            <a:ext cx="503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框 24"/>
          <p:cNvSpPr txBox="1">
            <a:spLocks noChangeArrowheads="1"/>
          </p:cNvSpPr>
          <p:nvPr/>
        </p:nvSpPr>
        <p:spPr bwMode="auto">
          <a:xfrm>
            <a:off x="6429692" y="2917508"/>
            <a:ext cx="5127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2400" b="1" dirty="0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25"/>
          <p:cNvSpPr txBox="1">
            <a:spLocks noChangeArrowheads="1"/>
          </p:cNvSpPr>
          <p:nvPr/>
        </p:nvSpPr>
        <p:spPr bwMode="auto">
          <a:xfrm>
            <a:off x="6453505" y="3649345"/>
            <a:ext cx="503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文本框 28"/>
          <p:cNvSpPr txBox="1">
            <a:spLocks noChangeArrowheads="1"/>
          </p:cNvSpPr>
          <p:nvPr/>
        </p:nvSpPr>
        <p:spPr bwMode="auto">
          <a:xfrm>
            <a:off x="1596708" y="2875915"/>
            <a:ext cx="3550920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66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任务分工</a:t>
            </a:r>
            <a:endParaRPr lang="zh-CN" altLang="en-US" sz="6600" b="1">
              <a:solidFill>
                <a:srgbClr val="486E1E"/>
              </a:solidFill>
              <a:latin typeface="方正启体简体" panose="03000509000000000000" pitchFamily="65" charset="-122"/>
              <a:ea typeface="方正启体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2" name="直角三角形 21"/>
          <p:cNvSpPr/>
          <p:nvPr/>
        </p:nvSpPr>
        <p:spPr>
          <a:xfrm rot="10800000">
            <a:off x="5234940" y="3125788"/>
            <a:ext cx="476250" cy="561975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203440" y="144526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登录模块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203440" y="222694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动态模块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03440" y="295402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公告模块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203440" y="370776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留言模块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1" b="60428"/>
          <a:stretch>
            <a:fillRect/>
          </a:stretch>
        </p:blipFill>
        <p:spPr>
          <a:xfrm>
            <a:off x="-823495" y="-746610"/>
            <a:ext cx="3392265" cy="2533455"/>
          </a:xfrm>
          <a:prstGeom prst="rect">
            <a:avLst/>
          </a:prstGeom>
        </p:spPr>
      </p:pic>
      <p:sp>
        <p:nvSpPr>
          <p:cNvPr id="2" name="文本框 25"/>
          <p:cNvSpPr txBox="1">
            <a:spLocks noChangeArrowheads="1"/>
          </p:cNvSpPr>
          <p:nvPr/>
        </p:nvSpPr>
        <p:spPr bwMode="auto">
          <a:xfrm>
            <a:off x="6414135" y="4363720"/>
            <a:ext cx="5111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05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文本框 25"/>
          <p:cNvSpPr txBox="1">
            <a:spLocks noChangeArrowheads="1"/>
          </p:cNvSpPr>
          <p:nvPr/>
        </p:nvSpPr>
        <p:spPr bwMode="auto">
          <a:xfrm>
            <a:off x="6453505" y="5123815"/>
            <a:ext cx="51244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06</a:t>
            </a:r>
            <a:endParaRPr lang="en-US" altLang="zh-CN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03440" y="436372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名录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203440" y="508190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非遗网民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453188" y="4363403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6453188" y="5081588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153400" y="5977890"/>
            <a:ext cx="20339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答辩人：叶媛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57875" y="556260"/>
            <a:ext cx="28041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后台：</a:t>
            </a:r>
            <a:endParaRPr lang="zh-CN" altLang="en-US" sz="32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90320" y="1223010"/>
            <a:ext cx="9262745" cy="4719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1.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网站需要发布关于非遗名录的信息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2.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遗产名录中应该包含名录的编号、地区、内容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、发布时间等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3.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管理员应该能对名录的内容进行增删查改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4.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管理员应该能够对名录进行批量删除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5.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若名录表中名录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的总数超过每页规定显示的数量，应该能进行翻页查看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90320" y="1011555"/>
            <a:ext cx="9262745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l" eaLnBrk="1" hangingPunct="1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1.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增加名录：进入增加名录的页面，填写名录中的各项内容，点击确认按钮提交。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algn="l" eaLnBrk="1" hangingPunct="1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2.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修改名录：在名录表后点击编辑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按钮，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将名录的id传到修改名录的控制器，由控制器和视图合作实现修改功能。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algn="l" eaLnBrk="1" hangingPunct="1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3.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删除名录：在名录表后点击删除按钮，将名录的id传到删除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名录的控制器，由控制器和视图合作实现删除功能。同时，应实现数据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的批量删除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algn="l" eaLnBrk="1" hangingPunct="1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4.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查看名录详情：在名录表中有一个可以查看名录详情的链接，点击可进入详情页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algn="l" eaLnBrk="1" hangingPunct="1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5.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翻页：在控制器中调用</a:t>
            </a: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ThinkPHP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中</a:t>
            </a: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Page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模块，实现翻页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Wingdings" panose="05000000000000000000" charset="0"/>
              <a:buNone/>
            </a:pP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30" y="943610"/>
            <a:ext cx="10602595" cy="41408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57805" y="5610860"/>
            <a:ext cx="24695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名录表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8215"/>
            <a:ext cx="5572125" cy="52197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515" y="1154430"/>
            <a:ext cx="6867525" cy="41814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4870" y="5663565"/>
            <a:ext cx="54622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管理员点击增加名录模块中的增加名录，填写各项数据，点击确定，使用post方法，将数据传送到名录控制器。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10" y="1257935"/>
            <a:ext cx="5362575" cy="27197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320" y="1385570"/>
            <a:ext cx="6384925" cy="24650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03275" y="4192905"/>
            <a:ext cx="396938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控制器若接收到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post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传送的数据，调用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create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方法，将增加的名录加入数据库，若在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model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中设置的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必须数据没有输入则增加名录失败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970" y="3977640"/>
            <a:ext cx="6772275" cy="2733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3" name="文本框 12"/>
          <p:cNvSpPr txBox="1"/>
          <p:nvPr/>
        </p:nvSpPr>
        <p:spPr>
          <a:xfrm>
            <a:off x="3355975" y="158115"/>
            <a:ext cx="72993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删除名录，设置一个全选的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checkbox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和一个包含所有名录的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checkbox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，将它们包含在一个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form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" y="918845"/>
            <a:ext cx="10001250" cy="37338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65" y="4652645"/>
            <a:ext cx="8499475" cy="1585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0" y="1105535"/>
            <a:ext cx="5419090" cy="373253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820" y="857250"/>
            <a:ext cx="5937250" cy="42291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04900" y="5252720"/>
            <a:ext cx="76092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删除名录，使用一个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方法来勾选名录，将勾选中的名录保存在一个数组中发送到控制器，控制器判断发送过来的数据是数组还是数值，对名录进行批量或多个删除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" name="文本框 5"/>
          <p:cNvSpPr txBox="1"/>
          <p:nvPr/>
        </p:nvSpPr>
        <p:spPr>
          <a:xfrm>
            <a:off x="6280150" y="2153285"/>
            <a:ext cx="284289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修改名录，管理员从名录表点击编辑，进入修改名录页面，页面显示原本的数据内容，管理员可选择需要修改的部分进行修改。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40" y="857250"/>
            <a:ext cx="5937885" cy="563626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465" y="315595"/>
            <a:ext cx="8559800" cy="17291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6" name="文本框 5"/>
          <p:cNvSpPr txBox="1"/>
          <p:nvPr/>
        </p:nvSpPr>
        <p:spPr>
          <a:xfrm>
            <a:off x="529590" y="6031230"/>
            <a:ext cx="98748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翻页，调用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Think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模块，设置每页显示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条数据，设置上一页、下一页等内容并设置显示主题，在显示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数据时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按照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Did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升序排列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" y="846455"/>
            <a:ext cx="11013440" cy="50984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集成测试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504825" y="991870"/>
          <a:ext cx="9899650" cy="491871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94765"/>
                <a:gridCol w="1250315"/>
                <a:gridCol w="3394710"/>
                <a:gridCol w="1979295"/>
                <a:gridCol w="1980565"/>
              </a:tblGrid>
              <a:tr h="686435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endParaRPr lang="en-US" sz="1600"/>
                    </a:p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测试编号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endParaRPr lang="en-US" sz="1600"/>
                    </a:p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测试名称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endParaRPr lang="en-US" sz="1600"/>
                    </a:p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   测试用例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endParaRPr lang="en-US" sz="1600"/>
                    </a:p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预期输出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endParaRPr lang="en-US" sz="1600"/>
                    </a:p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实际输出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731520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director</a:t>
                      </a:r>
                      <a:r>
                        <a:rPr lang="en-US" sz="1600"/>
                        <a:t>_1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增加名录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在名录模块中点击增加名录，填写名录数据，点击确定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显示成功信息后</a:t>
                      </a:r>
                      <a:r>
                        <a:rPr lang="zh-CN" altLang="en-US" sz="1600"/>
                        <a:t>返回包含增加名录的</a:t>
                      </a:r>
                      <a:r>
                        <a:rPr lang="zh-CN" altLang="en-US" sz="1600"/>
                        <a:t>名录表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显示成功信息后</a:t>
                      </a:r>
                      <a:r>
                        <a:rPr lang="zh-CN" altLang="en-US" sz="1600">
                          <a:sym typeface="+mn-ea"/>
                        </a:rPr>
                        <a:t>返回包含增加名录的名录表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911225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/>
                        <a:t>director</a:t>
                      </a:r>
                      <a:r>
                        <a:rPr lang="en-US" sz="1600"/>
                        <a:t>_2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修改名录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在名录表中点击编辑按钮，在修改名录页面中修改需要的部分，点击确定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显示成功信息后</a:t>
                      </a:r>
                      <a:r>
                        <a:rPr lang="zh-CN" altLang="en-US" sz="1600">
                          <a:sym typeface="+mn-ea"/>
                        </a:rPr>
                        <a:t>返回修改后名录表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显示成功信息后</a:t>
                      </a:r>
                      <a:r>
                        <a:rPr lang="zh-CN" altLang="en-US" sz="1600">
                          <a:sym typeface="+mn-ea"/>
                        </a:rPr>
                        <a:t>返回修改后名录表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909955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>
                          <a:sym typeface="+mn-ea"/>
                        </a:rPr>
                        <a:t>director</a:t>
                      </a:r>
                      <a:r>
                        <a:rPr lang="en-US" sz="1600"/>
                        <a:t>_3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删除名录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点击名录表操作中的删除按钮，或选中表首的</a:t>
                      </a:r>
                      <a:r>
                        <a:rPr lang="en-US" altLang="zh-CN" sz="1600"/>
                        <a:t>checkbox</a:t>
                      </a:r>
                      <a:r>
                        <a:rPr lang="zh-CN" altLang="en-US" sz="1600"/>
                        <a:t>进行删除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显示成功信息后返回删除后的名录表</a:t>
                      </a:r>
                      <a:endParaRPr lang="zh-CN" altLang="en-US" sz="1600">
                        <a:sym typeface="+mn-ea"/>
                      </a:endParaRPr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显示成功信息后返回删除后的名录表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632460"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en-US" sz="1600">
                          <a:sym typeface="+mn-ea"/>
                        </a:rPr>
                        <a:t>director</a:t>
                      </a:r>
                      <a:r>
                        <a:rPr lang="en-US" sz="1600"/>
                        <a:t>_4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翻页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在首页点击下一页、尾页，在中间页点击上一页、下一页，在尾页点击上一页、首页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/>
                        <a:t>名录表正常切换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名录表正常切换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8631" y="1653181"/>
            <a:ext cx="4368883" cy="294521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>
            <a:off x="971884" y="3125788"/>
            <a:ext cx="496801" cy="642703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326188" y="2227263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326188" y="2959100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326188" y="3690938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326188" y="4422775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7" name="文本框 22"/>
          <p:cNvSpPr txBox="1">
            <a:spLocks noChangeArrowheads="1"/>
          </p:cNvSpPr>
          <p:nvPr/>
        </p:nvSpPr>
        <p:spPr bwMode="auto">
          <a:xfrm>
            <a:off x="6365875" y="2268538"/>
            <a:ext cx="466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文本框 23"/>
          <p:cNvSpPr txBox="1">
            <a:spLocks noChangeArrowheads="1"/>
          </p:cNvSpPr>
          <p:nvPr/>
        </p:nvSpPr>
        <p:spPr bwMode="auto">
          <a:xfrm>
            <a:off x="6365875" y="3000375"/>
            <a:ext cx="503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框 24"/>
          <p:cNvSpPr txBox="1">
            <a:spLocks noChangeArrowheads="1"/>
          </p:cNvSpPr>
          <p:nvPr/>
        </p:nvSpPr>
        <p:spPr bwMode="auto">
          <a:xfrm>
            <a:off x="6342062" y="3732213"/>
            <a:ext cx="5127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2400" b="1" dirty="0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25"/>
          <p:cNvSpPr txBox="1">
            <a:spLocks noChangeArrowheads="1"/>
          </p:cNvSpPr>
          <p:nvPr/>
        </p:nvSpPr>
        <p:spPr bwMode="auto">
          <a:xfrm>
            <a:off x="6365875" y="4464050"/>
            <a:ext cx="503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文本框 28"/>
          <p:cNvSpPr txBox="1">
            <a:spLocks noChangeArrowheads="1"/>
          </p:cNvSpPr>
          <p:nvPr/>
        </p:nvSpPr>
        <p:spPr bwMode="auto">
          <a:xfrm>
            <a:off x="1596708" y="2875915"/>
            <a:ext cx="3550920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66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后台登录</a:t>
            </a:r>
            <a:endParaRPr lang="zh-CN" altLang="en-US" sz="6600" b="1">
              <a:solidFill>
                <a:srgbClr val="486E1E"/>
              </a:solidFill>
              <a:latin typeface="方正启体简体" panose="03000509000000000000" pitchFamily="65" charset="-122"/>
              <a:ea typeface="方正启体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2" name="直角三角形 21"/>
          <p:cNvSpPr/>
          <p:nvPr/>
        </p:nvSpPr>
        <p:spPr>
          <a:xfrm rot="10800000">
            <a:off x="5234940" y="3125788"/>
            <a:ext cx="476250" cy="561975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115810" y="225996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115810" y="304165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115810" y="376872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115810" y="452247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1" b="60428"/>
          <a:stretch>
            <a:fillRect/>
          </a:stretch>
        </p:blipFill>
        <p:spPr>
          <a:xfrm>
            <a:off x="-823495" y="-746610"/>
            <a:ext cx="3392265" cy="253345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494395" y="5596890"/>
            <a:ext cx="309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90320" y="1223010"/>
            <a:ext cx="9262745" cy="4719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1.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后台管理系统的所有数据，安全性必须得到保证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2.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保证系统不会被批量恶意注册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3.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管理员的账号和密码能够被修改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4.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管理员登录密码应该进行加密处理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5.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管理员账号密码由系统分配，不能随意注册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90320" y="1223010"/>
            <a:ext cx="9262745" cy="3784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l" eaLnBrk="1" hangingPunct="1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1.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在账号和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密码后加入验证码，防止系统被恶意注册，可以使用ThinkPHP中的verify方法实现。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algn="l" eaLnBrk="1" hangingPunct="1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2.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使用post传送表单，防止链接中泄露账号密码，提交登录表单时的method设置为post。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algn="l" eaLnBrk="1" hangingPunct="1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3.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用md5对密码进行加密，防止数据泄露后造成不可挽回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的后果。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algn="l" eaLnBrk="1" hangingPunct="1">
              <a:lnSpc>
                <a:spcPct val="20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4.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系统打开60分钟后未使用</a:t>
            </a:r>
            <a:r>
              <a:rPr lang="zh-CN" altLang="en-US" sz="20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，系统会自动退出登录。</a:t>
            </a:r>
            <a:endParaRPr lang="zh-CN" altLang="en-US" sz="20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文本框 1"/>
          <p:cNvSpPr txBox="1"/>
          <p:nvPr/>
        </p:nvSpPr>
        <p:spPr>
          <a:xfrm>
            <a:off x="997585" y="1507490"/>
            <a:ext cx="86995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46710" y="784860"/>
            <a:ext cx="10739755" cy="30340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7535" y="3458210"/>
            <a:ext cx="3776345" cy="339915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231255" y="3929380"/>
            <a:ext cx="3606165" cy="1999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buClrTx/>
              <a:buSzTx/>
              <a:buFontTx/>
            </a:pP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管理员填写用户名、密码、验证码，使用了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Math.random()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函数可以实现点击切换验证码。输入数据后，通过post方法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传送到控制器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5" y="931545"/>
            <a:ext cx="7526655" cy="58185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750" y="620395"/>
            <a:ext cx="5183505" cy="28130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966075" y="3914140"/>
            <a:ext cx="3344545" cy="1999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控制器中首先将生成的验证码与传送过来的验证码进行验证，验证码错误登录失败。若验证码正确，则检查用户名和密码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" name="文本框 4"/>
          <p:cNvSpPr txBox="1"/>
          <p:nvPr/>
        </p:nvSpPr>
        <p:spPr>
          <a:xfrm>
            <a:off x="676275" y="5474335"/>
            <a:ext cx="1093660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超时设置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buClrTx/>
              <a:buSzTx/>
              <a:buFontTx/>
            </a:pP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若登录成功，在登录的控制器的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session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中设置一个保存登录时间的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logintime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，另外，设置一个检查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session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的函数，获取当前的时间，若当前时间与登录时的时间差为</a:t>
            </a:r>
            <a:r>
              <a:rPr lang="en-US" altLang="zh-CN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个小时，则自动退出登录。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955" y="1060450"/>
            <a:ext cx="8787130" cy="4486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集成测试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504825" y="991870"/>
          <a:ext cx="9899650" cy="491871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94765"/>
                <a:gridCol w="1250315"/>
                <a:gridCol w="3394710"/>
                <a:gridCol w="1979295"/>
                <a:gridCol w="1980565"/>
              </a:tblGrid>
              <a:tr h="686435"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测试编号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测试名称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   测试用例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预期输出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endParaRPr lang="en-US" sz="1600"/>
                    </a:p>
                    <a:p>
                      <a:pPr indent="266700" algn="l">
                        <a:buNone/>
                      </a:pPr>
                      <a:r>
                        <a:rPr lang="en-US" sz="1600"/>
                        <a:t>实际输出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693420">
                <a:tc>
                  <a:txBody>
                    <a:bodyPr/>
                    <a:p>
                      <a:pPr indent="266700" algn="l">
                        <a:buNone/>
                      </a:pPr>
                      <a:r>
                        <a:rPr lang="en-US" sz="1600"/>
                        <a:t>login_1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r>
                        <a:rPr lang="en-US" sz="1600"/>
                        <a:t>登录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输入正确的非遗网民名、密码、验证码</a:t>
                      </a:r>
                      <a:r>
                        <a:rPr lang="zh-CN" altLang="en-US" sz="1600"/>
                        <a:t>，点击登录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600"/>
                        <a:t>跳转到</a:t>
                      </a:r>
                      <a:r>
                        <a:rPr lang="en-US" sz="1600"/>
                        <a:t>主页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600"/>
                        <a:t>跳转到</a:t>
                      </a:r>
                      <a:r>
                        <a:rPr lang="en-US" sz="1600"/>
                        <a:t>主页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911225">
                <a:tc>
                  <a:txBody>
                    <a:bodyPr/>
                    <a:p>
                      <a:pPr indent="266700" algn="l">
                        <a:buNone/>
                      </a:pPr>
                      <a:r>
                        <a:rPr lang="en-US" sz="1600"/>
                        <a:t>login_2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r>
                        <a:rPr lang="en-US" sz="1600"/>
                        <a:t>登录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不输入或只输入1项、2项</a:t>
                      </a:r>
                      <a:r>
                        <a:rPr lang="zh-CN" altLang="en-US" sz="1600"/>
                        <a:t>，点击登录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显示错误信息，返回登录页面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显示错误信息，返回登录页面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909955">
                <a:tc>
                  <a:txBody>
                    <a:bodyPr/>
                    <a:p>
                      <a:pPr indent="266700" algn="l">
                        <a:buNone/>
                      </a:pPr>
                      <a:r>
                        <a:rPr lang="en-US" sz="1600"/>
                        <a:t>login_3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r>
                        <a:rPr lang="en-US" sz="1600"/>
                        <a:t>登录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输入错误的非遗网民名、密码、验证码</a:t>
                      </a:r>
                      <a:r>
                        <a:rPr lang="zh-CN" altLang="en-US" sz="1600"/>
                        <a:t>，点击登录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显示错误信息，返回登录页面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显示错误信息，返回登录页面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  <a:tr h="632460">
                <a:tc>
                  <a:txBody>
                    <a:bodyPr/>
                    <a:p>
                      <a:pPr indent="266700" algn="l">
                        <a:buNone/>
                      </a:pPr>
                      <a:r>
                        <a:rPr lang="en-US" sz="1600"/>
                        <a:t>login_4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r>
                        <a:rPr lang="en-US" sz="1600"/>
                        <a:t>登录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点击验证码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验证码</a:t>
                      </a:r>
                      <a:r>
                        <a:rPr lang="zh-CN" altLang="en-US" sz="1600"/>
                        <a:t>切换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验证码</a:t>
                      </a:r>
                      <a:r>
                        <a:rPr lang="zh-CN" altLang="en-US" sz="1600"/>
                        <a:t>切换</a:t>
                      </a:r>
                      <a:endParaRPr lang="zh-CN" altLang="en-US" sz="1600"/>
                    </a:p>
                  </a:txBody>
                  <a:tcPr marL="68580" marR="68580" marT="0" marB="0" vert="horz" anchor="t"/>
                </a:tc>
              </a:tr>
              <a:tr h="1040130">
                <a:tc>
                  <a:txBody>
                    <a:bodyPr/>
                    <a:p>
                      <a:pPr indent="266700" algn="l">
                        <a:buNone/>
                      </a:pPr>
                      <a:r>
                        <a:rPr lang="en-US" sz="1600"/>
                        <a:t>login_5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buNone/>
                      </a:pPr>
                      <a:r>
                        <a:rPr lang="en-US" sz="1600"/>
                        <a:t>登录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连续输错6次密码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返回主页，非遗网民需要在5分钟后再次登录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  <a:tc>
                  <a:txBody>
                    <a:bodyPr/>
                    <a:p>
                      <a:pPr indent="266700" algn="l">
                        <a:lnSpc>
                          <a:spcPct val="130000"/>
                        </a:lnSpc>
                        <a:buNone/>
                      </a:pPr>
                      <a:r>
                        <a:rPr lang="en-US" sz="1600"/>
                        <a:t>返回主页，非遗网民需要在5分钟后再次登录</a:t>
                      </a:r>
                      <a:endParaRPr lang="en-US" altLang="en-US" sz="1600"/>
                    </a:p>
                  </a:txBody>
                  <a:tcPr marL="68580" marR="68580" marT="0" marB="0" vert="horz" anchor="t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8631" y="1653181"/>
            <a:ext cx="4368883" cy="294521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>
            <a:off x="971884" y="3125788"/>
            <a:ext cx="496801" cy="642703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326188" y="2227263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326188" y="2959100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326188" y="3690938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326188" y="4422775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7" name="文本框 22"/>
          <p:cNvSpPr txBox="1">
            <a:spLocks noChangeArrowheads="1"/>
          </p:cNvSpPr>
          <p:nvPr/>
        </p:nvSpPr>
        <p:spPr bwMode="auto">
          <a:xfrm>
            <a:off x="6365875" y="2268538"/>
            <a:ext cx="466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文本框 23"/>
          <p:cNvSpPr txBox="1">
            <a:spLocks noChangeArrowheads="1"/>
          </p:cNvSpPr>
          <p:nvPr/>
        </p:nvSpPr>
        <p:spPr bwMode="auto">
          <a:xfrm>
            <a:off x="6365875" y="3000375"/>
            <a:ext cx="503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框 24"/>
          <p:cNvSpPr txBox="1">
            <a:spLocks noChangeArrowheads="1"/>
          </p:cNvSpPr>
          <p:nvPr/>
        </p:nvSpPr>
        <p:spPr bwMode="auto">
          <a:xfrm>
            <a:off x="6342062" y="3732213"/>
            <a:ext cx="5127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2400" b="1" dirty="0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25"/>
          <p:cNvSpPr txBox="1">
            <a:spLocks noChangeArrowheads="1"/>
          </p:cNvSpPr>
          <p:nvPr/>
        </p:nvSpPr>
        <p:spPr bwMode="auto">
          <a:xfrm>
            <a:off x="6365875" y="4464050"/>
            <a:ext cx="503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文本框 28"/>
          <p:cNvSpPr txBox="1">
            <a:spLocks noChangeArrowheads="1"/>
          </p:cNvSpPr>
          <p:nvPr/>
        </p:nvSpPr>
        <p:spPr bwMode="auto">
          <a:xfrm>
            <a:off x="1596708" y="2875915"/>
            <a:ext cx="3550920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66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后台名录</a:t>
            </a:r>
            <a:endParaRPr lang="zh-CN" altLang="en-US" sz="6600" b="1">
              <a:solidFill>
                <a:srgbClr val="486E1E"/>
              </a:solidFill>
              <a:latin typeface="方正启体简体" panose="03000509000000000000" pitchFamily="65" charset="-122"/>
              <a:ea typeface="方正启体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2" name="直角三角形 21"/>
          <p:cNvSpPr/>
          <p:nvPr/>
        </p:nvSpPr>
        <p:spPr>
          <a:xfrm rot="10800000">
            <a:off x="5234940" y="3125788"/>
            <a:ext cx="476250" cy="561975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115810" y="225996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115810" y="304165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115810" y="376872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编码实现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115810" y="452247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</a:t>
            </a:r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1" b="60428"/>
          <a:stretch>
            <a:fillRect/>
          </a:stretch>
        </p:blipFill>
        <p:spPr>
          <a:xfrm>
            <a:off x="-823495" y="-746610"/>
            <a:ext cx="3392265" cy="253345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494395" y="5596890"/>
            <a:ext cx="309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8467.2173228346455,&quot;width&quot;:3992.6047244094489}"/>
</p:tagLst>
</file>

<file path=ppt/tags/tag2.xml><?xml version="1.0" encoding="utf-8"?>
<p:tagLst xmlns:p="http://schemas.openxmlformats.org/presentationml/2006/main">
  <p:tag name="KSO_WM_UNIT_PLACING_PICTURE_USER_VIEWPORT" val="{&quot;height&quot;:4140,&quot;width&quot;:14655}"/>
</p:tagLst>
</file>

<file path=ppt/tags/tag3.xml><?xml version="1.0" encoding="utf-8"?>
<p:tagLst xmlns:p="http://schemas.openxmlformats.org/presentationml/2006/main">
  <p:tag name="KSO_WM_UNIT_TABLE_BEAUTIFY" val="smartTable{22ae8183-64bc-4b35-8457-0e7fe7ea0239}"/>
</p:tagLst>
</file>

<file path=ppt/tags/tag4.xml><?xml version="1.0" encoding="utf-8"?>
<p:tagLst xmlns:p="http://schemas.openxmlformats.org/presentationml/2006/main">
  <p:tag name="KSO_WM_UNIT_TABLE_BEAUTIFY" val="smartTable{22ae8183-64bc-4b35-8457-0e7fe7ea0239}"/>
</p:tagLst>
</file>

<file path=ppt/theme/theme1.xml><?xml version="1.0" encoding="utf-8"?>
<a:theme xmlns:a="http://schemas.openxmlformats.org/drawingml/2006/main" name="亮亮图文旗舰店https://liangliangtuwen.tmall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1922</Words>
  <Application>WPS 演示</Application>
  <PresentationFormat>自定义</PresentationFormat>
  <Paragraphs>264</Paragraphs>
  <Slides>19</Slides>
  <Notes>1</Notes>
  <HiddenSlides>2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5" baseType="lpstr">
      <vt:lpstr>Arial</vt:lpstr>
      <vt:lpstr>宋体</vt:lpstr>
      <vt:lpstr>Wingdings</vt:lpstr>
      <vt:lpstr>Calibri</vt:lpstr>
      <vt:lpstr>Impact</vt:lpstr>
      <vt:lpstr>微软雅黑</vt:lpstr>
      <vt:lpstr>方正启体简体</vt:lpstr>
      <vt:lpstr>Gill Sans</vt:lpstr>
      <vt:lpstr>幼圆</vt:lpstr>
      <vt:lpstr>华文楷体</vt:lpstr>
      <vt:lpstr>Wingdings</vt:lpstr>
      <vt:lpstr>Arial Unicode MS</vt:lpstr>
      <vt:lpstr>Calibri Light</vt:lpstr>
      <vt:lpstr>Segoe Print</vt:lpstr>
      <vt:lpstr>亮亮图文旗舰店https://liangliangtuwen.tmall.com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</dc:creator>
  <cp:lastModifiedBy>开到荼蘼</cp:lastModifiedBy>
  <cp:revision>63</cp:revision>
  <dcterms:created xsi:type="dcterms:W3CDTF">2017-05-24T13:30:00Z</dcterms:created>
  <dcterms:modified xsi:type="dcterms:W3CDTF">2020-06-30T15:50:00Z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

<file path=docProps/thumbnail.jpeg>
</file>